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2" d="100"/>
          <a:sy n="22" d="100"/>
        </p:scale>
        <p:origin x="-2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2853F-8ED0-1940-92BC-5281F3D1A8BA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A1B34-D482-CC48-982F-43E1937C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1B34-D482-CC48-982F-43E1937CE4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1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6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4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2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1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0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6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4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C38D3-C738-E748-9309-7AE77EB9F97E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A446-C918-E743-AD6A-8527C35F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8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65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GEOS-CARB: A Framework for Monitoring Carbon Concentrations and Fluxes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06603"/>
            <a:ext cx="6400800" cy="36509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ffectLst/>
              </a:rPr>
              <a:t>Steven Pawson</a:t>
            </a:r>
            <a:r>
              <a:rPr lang="en-US" baseline="30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Lesley Ott</a:t>
            </a:r>
            <a:r>
              <a:rPr lang="en-US" baseline="30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David Baker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George J. Collatz</a:t>
            </a:r>
            <a:r>
              <a:rPr lang="en-US" baseline="30000" dirty="0" smtClean="0"/>
              <a:t>1</a:t>
            </a:r>
            <a:r>
              <a:rPr lang="en-US" dirty="0" smtClean="0"/>
              <a:t>,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Janusz</a:t>
            </a:r>
            <a:r>
              <a:rPr lang="en-US" dirty="0" smtClean="0">
                <a:effectLst/>
              </a:rPr>
              <a:t> Eluszkiewicz</a:t>
            </a:r>
            <a:r>
              <a:rPr lang="en-US" baseline="30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Watson Gregg</a:t>
            </a:r>
            <a:r>
              <a:rPr lang="en-US" baseline="30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Stephan R. Kawa</a:t>
            </a:r>
            <a:r>
              <a:rPr lang="en-US" baseline="30000" dirty="0" smtClean="0">
                <a:effectLst/>
              </a:rPr>
              <a:t>1</a:t>
            </a:r>
            <a:r>
              <a:rPr lang="en-US" dirty="0" smtClean="0">
                <a:effectLst/>
              </a:rPr>
              <a:t>, Thomas Nehrkorn</a:t>
            </a:r>
            <a:r>
              <a:rPr lang="en-US" baseline="30000" dirty="0" smtClean="0">
                <a:effectLst/>
              </a:rPr>
              <a:t>3</a:t>
            </a:r>
            <a:r>
              <a:rPr lang="en-US" dirty="0" smtClean="0">
                <a:effectLst/>
              </a:rPr>
              <a:t>, Tomohiro Oda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Chris O’Dell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Cecile Rousseaux</a:t>
            </a:r>
            <a:r>
              <a:rPr lang="en-US" baseline="30000" dirty="0" smtClean="0">
                <a:effectLst/>
              </a:rPr>
              <a:t>1,4</a:t>
            </a:r>
            <a:r>
              <a:rPr lang="en-US" dirty="0" smtClean="0">
                <a:effectLst/>
              </a:rPr>
              <a:t>, Andrew Schuh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, Brad Weir</a:t>
            </a:r>
            <a:r>
              <a:rPr lang="en-US" baseline="30000" dirty="0" smtClean="0">
                <a:effectLst/>
              </a:rPr>
              <a:t>1,4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 smtClean="0">
              <a:effectLst/>
            </a:endParaRPr>
          </a:p>
          <a:p>
            <a:pPr algn="l"/>
            <a:r>
              <a:rPr lang="en-US" b="1" baseline="30000" dirty="0" smtClean="0"/>
              <a:t>1</a:t>
            </a:r>
            <a:r>
              <a:rPr lang="en-US" b="1" dirty="0" smtClean="0"/>
              <a:t>NASA Goddard Space Flight Center</a:t>
            </a:r>
          </a:p>
          <a:p>
            <a:pPr algn="l"/>
            <a:r>
              <a:rPr lang="en-US" b="1" baseline="30000" dirty="0" smtClean="0"/>
              <a:t>2</a:t>
            </a:r>
            <a:r>
              <a:rPr lang="en-US" b="1" dirty="0" smtClean="0"/>
              <a:t>Colorado State University</a:t>
            </a:r>
          </a:p>
          <a:p>
            <a:pPr algn="l"/>
            <a:r>
              <a:rPr lang="en-US" b="1" baseline="30000" dirty="0" smtClean="0"/>
              <a:t>3</a:t>
            </a:r>
            <a:r>
              <a:rPr lang="en-US" b="1" dirty="0" smtClean="0"/>
              <a:t>Atmospheric and Environmental Research</a:t>
            </a:r>
          </a:p>
          <a:p>
            <a:pPr algn="l"/>
            <a:r>
              <a:rPr lang="en-US" b="1" dirty="0" smtClean="0"/>
              <a:t> </a:t>
            </a:r>
            <a:r>
              <a:rPr lang="en-US" b="1" baseline="30000" dirty="0" smtClean="0"/>
              <a:t>4</a:t>
            </a:r>
            <a:r>
              <a:rPr lang="en-US" b="1" dirty="0" smtClean="0"/>
              <a:t>Universities Space Research Association </a:t>
            </a:r>
          </a:p>
          <a:p>
            <a:pPr algn="l"/>
            <a:endParaRPr lang="en-US" dirty="0" smtClean="0">
              <a:effectLst/>
            </a:endParaRP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Refining tools that inform flux estimates – inversion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05468"/>
            <a:ext cx="4572000" cy="545253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GEOS-Carb also supported development of techniques to minimize the impact of observation bias on top-down flux estimates</a:t>
            </a:r>
          </a:p>
          <a:p>
            <a:r>
              <a:rPr lang="en-US" dirty="0" smtClean="0"/>
              <a:t>In these OSSEs, a hypothetical tropical sink is diagnosed in the wrong locations because of a small land-ocean bias contained in the </a:t>
            </a:r>
            <a:r>
              <a:rPr lang="en-US" dirty="0" err="1" smtClean="0"/>
              <a:t>psuedo</a:t>
            </a:r>
            <a:r>
              <a:rPr lang="en-US" dirty="0" smtClean="0"/>
              <a:t> observations (top)</a:t>
            </a:r>
          </a:p>
          <a:p>
            <a:r>
              <a:rPr lang="en-US" dirty="0" smtClean="0"/>
              <a:t>Bottom plot shows that when the bias is solved for along with flux corrections, the true pattern of fluxes is better diagnosed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48" t="6945" b="13579"/>
          <a:stretch/>
        </p:blipFill>
        <p:spPr>
          <a:xfrm>
            <a:off x="4572000" y="4586943"/>
            <a:ext cx="4572000" cy="227105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6700" t="5003" b="12475"/>
          <a:stretch/>
        </p:blipFill>
        <p:spPr>
          <a:xfrm>
            <a:off x="4572000" y="1779538"/>
            <a:ext cx="4572000" cy="2471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4368021"/>
            <a:ext cx="328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Results of ‘bias-aware’ inversion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971344" y="1234510"/>
            <a:ext cx="3536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Results of ‘bias-unaware’ </a:t>
            </a:r>
            <a:r>
              <a:rPr lang="en-US" b="1" dirty="0" smtClean="0"/>
              <a:t>inversion</a:t>
            </a:r>
          </a:p>
          <a:p>
            <a:pPr algn="ctr"/>
            <a:r>
              <a:rPr lang="en-US" b="1" dirty="0" smtClean="0"/>
              <a:t>Estimated Flux - Truth 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5317067" y="2844800"/>
            <a:ext cx="3153038" cy="440267"/>
          </a:xfrm>
          <a:prstGeom prst="ellipse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65334" y="2133600"/>
            <a:ext cx="897466" cy="575733"/>
          </a:xfrm>
          <a:prstGeom prst="ellipse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934"/>
            <a:ext cx="8229600" cy="58250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GEOS-Carb seeks to continue the progress of the FPP toward integrated, observation informed modeling tools</a:t>
            </a:r>
          </a:p>
          <a:p>
            <a:r>
              <a:rPr lang="en-US" dirty="0" smtClean="0"/>
              <a:t>Land and ocean fluxes are available for the years 2003-2013. ODIAC fossil fuel emissions available upon request.</a:t>
            </a:r>
          </a:p>
          <a:p>
            <a:r>
              <a:rPr lang="en-US" dirty="0" smtClean="0"/>
              <a:t>We continued to use atmospheric transport models and data to evaluate and refine flux estimates</a:t>
            </a:r>
          </a:p>
          <a:p>
            <a:r>
              <a:rPr lang="en-US" dirty="0" smtClean="0"/>
              <a:t>Also introduced CO and CO</a:t>
            </a:r>
            <a:r>
              <a:rPr lang="en-US" baseline="-25000" dirty="0" smtClean="0"/>
              <a:t>2</a:t>
            </a:r>
            <a:r>
              <a:rPr lang="en-US" dirty="0" smtClean="0"/>
              <a:t> data assimilation using multiple emissions datasets to identify causes of model-data discrepancies</a:t>
            </a:r>
          </a:p>
          <a:p>
            <a:r>
              <a:rPr lang="en-US" dirty="0" smtClean="0"/>
              <a:t>Worked to mature inversions techniques by developing new methods to treat observation biases, building towards higher resolution inversions in the future</a:t>
            </a:r>
          </a:p>
          <a:p>
            <a:r>
              <a:rPr lang="en-US" dirty="0" smtClean="0"/>
              <a:t>GEOS-Carb II (2014 funded project) will build upon the foundation of the FPP and GEOS-Carb (2012) to provide model-based flux and concentration products to the carbon monitoring community (see L. Ott presentation Friday)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9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88"/>
            <a:ext cx="8229600" cy="940063"/>
          </a:xfrm>
        </p:spPr>
        <p:txBody>
          <a:bodyPr/>
          <a:lstStyle/>
          <a:p>
            <a:r>
              <a:rPr lang="en-US" b="1" dirty="0" smtClean="0"/>
              <a:t>GEOS-Carb Phase 2a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2251"/>
            <a:ext cx="8229600" cy="42146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Move from CMS Flux Pilot Project (FPP) towards global, integrated, carbon modeling</a:t>
            </a:r>
          </a:p>
          <a:p>
            <a:r>
              <a:rPr lang="en-US" dirty="0" smtClean="0"/>
              <a:t>Extend land and ocean fluxes and evaluation over a longer time period (2003-2013)</a:t>
            </a:r>
          </a:p>
          <a:p>
            <a:r>
              <a:rPr lang="en-US" dirty="0" smtClean="0"/>
              <a:t>Incorporate new, high resolution fossil fuel flux estimates</a:t>
            </a:r>
          </a:p>
          <a:p>
            <a:r>
              <a:rPr lang="en-US" dirty="0" smtClean="0"/>
              <a:t>Evaluate flux estimates using atmospheric CO</a:t>
            </a:r>
            <a:r>
              <a:rPr lang="en-US" baseline="-25000" dirty="0" smtClean="0"/>
              <a:t>2</a:t>
            </a:r>
            <a:r>
              <a:rPr lang="en-US" dirty="0" smtClean="0"/>
              <a:t> observations</a:t>
            </a:r>
          </a:p>
          <a:p>
            <a:r>
              <a:rPr lang="en-US" dirty="0" smtClean="0"/>
              <a:t>Apply carbon data assimilation techniques to inform source and sink estimates</a:t>
            </a:r>
          </a:p>
          <a:p>
            <a:r>
              <a:rPr lang="en-US" dirty="0" smtClean="0"/>
              <a:t>Develop and evaluate CO</a:t>
            </a:r>
            <a:r>
              <a:rPr lang="en-US" baseline="-25000" dirty="0" smtClean="0"/>
              <a:t>2</a:t>
            </a:r>
            <a:r>
              <a:rPr lang="en-US" dirty="0" smtClean="0"/>
              <a:t> inversion techniques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822" y="5226896"/>
            <a:ext cx="8093025" cy="1380342"/>
            <a:chOff x="533822" y="1545983"/>
            <a:chExt cx="8093025" cy="1380342"/>
          </a:xfrm>
        </p:grpSpPr>
        <p:sp>
          <p:nvSpPr>
            <p:cNvPr id="12" name="Rounded Rectangle 11"/>
            <p:cNvSpPr/>
            <p:nvPr/>
          </p:nvSpPr>
          <p:spPr>
            <a:xfrm>
              <a:off x="533822" y="1545983"/>
              <a:ext cx="2374587" cy="138034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Flux Pilot Project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</a:rPr>
                <a:t>Prototype Models</a:t>
              </a:r>
              <a:endParaRPr lang="en-US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93041" y="1545983"/>
              <a:ext cx="2374587" cy="138034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GEOS-Carb I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</a:rPr>
                <a:t>Maturation, Integration of models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252260" y="1545983"/>
              <a:ext cx="2374587" cy="13803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GEOS-Carb II</a:t>
              </a:r>
            </a:p>
            <a:p>
              <a:pPr algn="ctr"/>
              <a:r>
                <a:rPr lang="en-US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Deliver mature flux and concentration products</a:t>
              </a:r>
              <a:endPara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2908409" y="2031088"/>
              <a:ext cx="484632" cy="367146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5767628" y="2031088"/>
              <a:ext cx="484632" cy="367146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7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94609" y="604101"/>
            <a:ext cx="9838609" cy="6165368"/>
            <a:chOff x="-876300" y="269194"/>
            <a:chExt cx="10184387" cy="6562326"/>
          </a:xfrm>
        </p:grpSpPr>
        <p:sp>
          <p:nvSpPr>
            <p:cNvPr id="56" name="Right Arrow 55"/>
            <p:cNvSpPr/>
            <p:nvPr/>
          </p:nvSpPr>
          <p:spPr>
            <a:xfrm>
              <a:off x="2722186" y="794841"/>
              <a:ext cx="1744890" cy="45720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ent-Up Arrow 56"/>
            <p:cNvSpPr/>
            <p:nvPr/>
          </p:nvSpPr>
          <p:spPr>
            <a:xfrm rot="5400000">
              <a:off x="1378232" y="1180329"/>
              <a:ext cx="1780939" cy="1143000"/>
            </a:xfrm>
            <a:prstGeom prst="bentUpArrow">
              <a:avLst/>
            </a:prstGeom>
            <a:solidFill>
              <a:srgbClr val="DDD9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522426" y="269194"/>
              <a:ext cx="2739338" cy="1213482"/>
            </a:xfrm>
            <a:prstGeom prst="roundRect">
              <a:avLst/>
            </a:prstGeom>
            <a:solidFill>
              <a:schemeClr val="accent2"/>
            </a:solidFill>
            <a:ln w="38100" cmpd="sng">
              <a:solidFill>
                <a:srgbClr val="C0504D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Fjalla One"/>
                <a:cs typeface="Fjalla One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rot="16200000">
              <a:off x="3149605" y="3931214"/>
              <a:ext cx="1320801" cy="1828803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0" y="2722559"/>
              <a:ext cx="2819400" cy="27432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76600" y="3352800"/>
              <a:ext cx="4876800" cy="685800"/>
            </a:xfrm>
            <a:prstGeom prst="roundRect">
              <a:avLst/>
            </a:prstGeom>
            <a:noFill/>
            <a:ln w="38100" cmpd="sng">
              <a:solidFill>
                <a:srgbClr val="C0504D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Fjalla One"/>
                <a:cs typeface="Fjalla One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29000" y="3505200"/>
              <a:ext cx="459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Fjalla One"/>
                  <a:cs typeface="Fjalla One"/>
                </a:rPr>
                <a:t>GEOS-5 Atmospheric CO</a:t>
              </a:r>
              <a:r>
                <a:rPr lang="en-US" sz="2400" b="1" baseline="-25000" dirty="0" smtClean="0">
                  <a:latin typeface="Fjalla One"/>
                  <a:cs typeface="Fjalla One"/>
                </a:rPr>
                <a:t>2</a:t>
              </a:r>
              <a:r>
                <a:rPr lang="en-US" sz="2400" b="1" dirty="0" smtClean="0">
                  <a:latin typeface="Fjalla One"/>
                  <a:cs typeface="Fjalla One"/>
                </a:rPr>
                <a:t> Simulations</a:t>
              </a:r>
              <a:endParaRPr lang="en-US" sz="2400" b="1" dirty="0">
                <a:latin typeface="Fjalla One"/>
                <a:cs typeface="Fjalla One"/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2438400" y="3416300"/>
              <a:ext cx="762000" cy="45720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895600" y="1591318"/>
              <a:ext cx="2739338" cy="1213482"/>
            </a:xfrm>
            <a:prstGeom prst="roundRect">
              <a:avLst/>
            </a:prstGeom>
            <a:solidFill>
              <a:schemeClr val="accent2"/>
            </a:solidFill>
            <a:ln w="38100" cmpd="sng">
              <a:solidFill>
                <a:srgbClr val="C0504D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Assimilation of Satellite CO</a:t>
              </a:r>
              <a:r>
                <a:rPr lang="en-US" sz="2400" b="1" baseline="-250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2 </a:t>
              </a:r>
              <a:r>
                <a:rPr lang="en-US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Observations</a:t>
              </a:r>
              <a:endParaRPr lang="en-US" sz="2400" b="1" baseline="-25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jalla One"/>
                <a:cs typeface="Fjalla One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13820" y="441870"/>
              <a:ext cx="2971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Flux Assessment Using Atmospheric CO</a:t>
              </a:r>
              <a:r>
                <a:rPr lang="en-US" sz="2400" b="1" baseline="-250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2</a:t>
              </a:r>
              <a:endParaRPr lang="en-US" sz="2400" b="1" baseline="-25000" dirty="0">
                <a:solidFill>
                  <a:schemeClr val="accent2">
                    <a:lumMod val="20000"/>
                    <a:lumOff val="80000"/>
                  </a:schemeClr>
                </a:solidFill>
                <a:latin typeface="Fjalla One"/>
                <a:cs typeface="Fjalla One"/>
              </a:endParaRPr>
            </a:p>
          </p:txBody>
        </p:sp>
        <p:sp>
          <p:nvSpPr>
            <p:cNvPr id="82" name="Up Arrow 81"/>
            <p:cNvSpPr/>
            <p:nvPr/>
          </p:nvSpPr>
          <p:spPr>
            <a:xfrm>
              <a:off x="4038600" y="2819400"/>
              <a:ext cx="457200" cy="533400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Bent-Up Arrow 86"/>
            <p:cNvSpPr/>
            <p:nvPr/>
          </p:nvSpPr>
          <p:spPr>
            <a:xfrm rot="5400000">
              <a:off x="1171078" y="4404009"/>
              <a:ext cx="2153215" cy="1143000"/>
            </a:xfrm>
            <a:prstGeom prst="bentUpArrow">
              <a:avLst/>
            </a:prstGeom>
            <a:solidFill>
              <a:srgbClr val="DDD9C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Up Arrow 89"/>
            <p:cNvSpPr/>
            <p:nvPr/>
          </p:nvSpPr>
          <p:spPr>
            <a:xfrm>
              <a:off x="7315200" y="2819400"/>
              <a:ext cx="457200" cy="533400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0" y="643786"/>
              <a:ext cx="2819400" cy="1371600"/>
              <a:chOff x="0" y="381000"/>
              <a:chExt cx="2819400" cy="13716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0" y="381000"/>
                <a:ext cx="2743200" cy="13716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0" y="393700"/>
                <a:ext cx="2819400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 smtClean="0">
                    <a:latin typeface="Fjalla One"/>
                    <a:cs typeface="Fjalla One"/>
                  </a:rPr>
                  <a:t>CO</a:t>
                </a:r>
                <a:r>
                  <a:rPr lang="en-US" sz="2400" b="1" u="sng" baseline="-25000" dirty="0" smtClean="0">
                    <a:latin typeface="Fjalla One"/>
                    <a:cs typeface="Fjalla One"/>
                  </a:rPr>
                  <a:t>2</a:t>
                </a:r>
                <a:r>
                  <a:rPr lang="en-US" sz="2400" b="1" u="sng" dirty="0" smtClean="0">
                    <a:latin typeface="Fjalla One"/>
                    <a:cs typeface="Fjalla One"/>
                  </a:rPr>
                  <a:t> Observations</a:t>
                </a:r>
              </a:p>
              <a:p>
                <a:pPr algn="ctr"/>
                <a:r>
                  <a:rPr lang="en-US" sz="2400" dirty="0" smtClean="0">
                    <a:latin typeface="Fjalla One"/>
                    <a:cs typeface="Fjalla One"/>
                  </a:rPr>
                  <a:t>In situ, TCCON, </a:t>
                </a:r>
              </a:p>
              <a:p>
                <a:pPr algn="ctr"/>
                <a:r>
                  <a:rPr lang="en-US" sz="2400" dirty="0" smtClean="0">
                    <a:latin typeface="Fjalla One"/>
                    <a:cs typeface="Fjalla One"/>
                  </a:rPr>
                  <a:t>GOSAT, OCO-2</a:t>
                </a:r>
                <a:endParaRPr lang="en-US" sz="2400" dirty="0">
                  <a:latin typeface="Fjalla One"/>
                  <a:cs typeface="Fjalla One"/>
                </a:endParaRPr>
              </a:p>
            </p:txBody>
          </p:sp>
        </p:grpSp>
        <p:sp>
          <p:nvSpPr>
            <p:cNvPr id="65" name="Chevron 64"/>
            <p:cNvSpPr/>
            <p:nvPr/>
          </p:nvSpPr>
          <p:spPr>
            <a:xfrm rot="16200000">
              <a:off x="3149601" y="4591619"/>
              <a:ext cx="1320801" cy="1828803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Chevron 67"/>
            <p:cNvSpPr/>
            <p:nvPr/>
          </p:nvSpPr>
          <p:spPr>
            <a:xfrm rot="16200000">
              <a:off x="3149605" y="5252020"/>
              <a:ext cx="1320801" cy="1828803"/>
            </a:xfrm>
            <a:prstGeom prst="chevr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Chevron 68"/>
            <p:cNvSpPr/>
            <p:nvPr/>
          </p:nvSpPr>
          <p:spPr>
            <a:xfrm rot="16200000">
              <a:off x="4978408" y="3950458"/>
              <a:ext cx="1320801" cy="1828803"/>
            </a:xfrm>
            <a:prstGeom prst="chevron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Chevron 69"/>
            <p:cNvSpPr/>
            <p:nvPr/>
          </p:nvSpPr>
          <p:spPr>
            <a:xfrm rot="16200000">
              <a:off x="4978408" y="4611238"/>
              <a:ext cx="1320801" cy="1828803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Chevron 70"/>
            <p:cNvSpPr/>
            <p:nvPr/>
          </p:nvSpPr>
          <p:spPr>
            <a:xfrm rot="16200000">
              <a:off x="4978408" y="5252015"/>
              <a:ext cx="1320801" cy="1828803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Chevron 71"/>
            <p:cNvSpPr/>
            <p:nvPr/>
          </p:nvSpPr>
          <p:spPr>
            <a:xfrm rot="16200000">
              <a:off x="7111999" y="3950836"/>
              <a:ext cx="1320801" cy="1828803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Chevron 72"/>
            <p:cNvSpPr/>
            <p:nvPr/>
          </p:nvSpPr>
          <p:spPr>
            <a:xfrm rot="16200000">
              <a:off x="7111999" y="4611238"/>
              <a:ext cx="1320801" cy="1828803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Chevron 73"/>
            <p:cNvSpPr/>
            <p:nvPr/>
          </p:nvSpPr>
          <p:spPr>
            <a:xfrm rot="16200000">
              <a:off x="7111999" y="5256718"/>
              <a:ext cx="1320801" cy="1828803"/>
            </a:xfrm>
            <a:prstGeom prst="chevron">
              <a:avLst/>
            </a:prstGeom>
            <a:solidFill>
              <a:srgbClr val="D9D9D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58767" y="4538586"/>
              <a:ext cx="1475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CASA-GFED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60754" y="4488934"/>
              <a:ext cx="8899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NOBM</a:t>
              </a:r>
              <a:endPara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Fjalla One"/>
                <a:cs typeface="Fjalla One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332454" y="4412734"/>
              <a:ext cx="87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Fjalla One"/>
                  <a:cs typeface="Fjalla One"/>
                </a:rPr>
                <a:t>ODIAC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latin typeface="Fjalla One"/>
                <a:cs typeface="Fjalla One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13100" y="5156200"/>
              <a:ext cx="11336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Land Flux</a:t>
              </a:r>
              <a:endPara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Fjalla One"/>
                <a:cs typeface="Fjalla On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34374" y="5149334"/>
              <a:ext cx="12618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Ocean </a:t>
              </a:r>
              <a:r>
                <a:rPr lang="en-US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Flux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67974" y="5162034"/>
              <a:ext cx="12120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Fjalla One"/>
                  <a:cs typeface="Fjalla One"/>
                </a:rPr>
                <a:t>Fossil Fuel</a:t>
              </a:r>
              <a:endParaRPr lang="en-US" sz="2000" b="1" dirty="0">
                <a:solidFill>
                  <a:schemeClr val="bg1"/>
                </a:solidFill>
                <a:latin typeface="Fjalla One"/>
                <a:cs typeface="Fjalla One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5829300"/>
              <a:ext cx="1242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4F6228"/>
                  </a:solidFill>
                  <a:latin typeface="Fjalla One"/>
                  <a:cs typeface="Fjalla One"/>
                </a:rPr>
                <a:t>fPAR</a:t>
              </a:r>
              <a:r>
                <a:rPr lang="en-US" sz="2000" dirty="0" smtClean="0">
                  <a:solidFill>
                    <a:srgbClr val="4F6228"/>
                  </a:solidFill>
                  <a:latin typeface="Fjalla One"/>
                  <a:cs typeface="Fjalla One"/>
                </a:rPr>
                <a:t>, Fires</a:t>
              </a:r>
              <a:endParaRPr lang="en-US" sz="2000" dirty="0">
                <a:solidFill>
                  <a:srgbClr val="4F6228"/>
                </a:solidFill>
                <a:latin typeface="Fjalla One"/>
                <a:cs typeface="Fjalla On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81419" y="5822434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jalla One"/>
                  <a:cs typeface="Fjalla One"/>
                </a:rPr>
                <a:t>Ocean Color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latin typeface="Fjalla One"/>
                <a:cs typeface="Fjalla On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6600" y="5842000"/>
              <a:ext cx="1444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jalla One"/>
                  <a:cs typeface="Fjalla One"/>
                </a:rPr>
                <a:t>Night Lights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jalla One"/>
                <a:cs typeface="Fjalla One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8483600" y="490220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Fjalla One"/>
                  <a:cs typeface="Fjalla One"/>
                </a:rPr>
                <a:t>Model</a:t>
              </a:r>
              <a:endParaRPr lang="en-US" b="1" dirty="0">
                <a:latin typeface="Fjalla One"/>
                <a:cs typeface="Fjalla One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8382002" y="5664203"/>
              <a:ext cx="938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Fjalla One"/>
                  <a:cs typeface="Fjalla One"/>
                </a:rPr>
                <a:t>Product</a:t>
              </a:r>
              <a:endParaRPr lang="en-US" b="1" dirty="0">
                <a:latin typeface="Fjalla One"/>
                <a:cs typeface="Fjalla One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8690610" y="6185915"/>
              <a:ext cx="5886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 smtClean="0">
                <a:latin typeface="Fjalla One"/>
                <a:cs typeface="Fjalla One"/>
              </a:endParaRPr>
            </a:p>
            <a:p>
              <a:r>
                <a:rPr lang="en-US" b="1" dirty="0" smtClean="0">
                  <a:latin typeface="Fjalla One"/>
                  <a:cs typeface="Fjalla One"/>
                </a:rPr>
                <a:t>Data</a:t>
              </a:r>
              <a:endParaRPr lang="en-US" b="1" dirty="0">
                <a:latin typeface="Fjalla One"/>
                <a:cs typeface="Fjalla One"/>
              </a:endParaRPr>
            </a:p>
          </p:txBody>
        </p:sp>
        <p:sp>
          <p:nvSpPr>
            <p:cNvPr id="81" name="Up Arrow 80"/>
            <p:cNvSpPr/>
            <p:nvPr/>
          </p:nvSpPr>
          <p:spPr>
            <a:xfrm rot="10800000">
              <a:off x="6032500" y="4051300"/>
              <a:ext cx="457200" cy="571500"/>
            </a:xfrm>
            <a:prstGeom prst="upArrow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63713" y="291985"/>
              <a:ext cx="2882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Fjalla One"/>
                  <a:cs typeface="Fjalla One"/>
                </a:rPr>
                <a:t>Atmospheric Observations</a:t>
              </a:r>
              <a:endParaRPr lang="en-US" sz="2000" dirty="0">
                <a:latin typeface="Fjalla One"/>
                <a:cs typeface="Fjalla One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876300" y="21844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9364" y="3008672"/>
              <a:ext cx="169790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u="sng" dirty="0" smtClean="0">
                  <a:latin typeface="Fjalla One"/>
                  <a:cs typeface="Fjalla One"/>
                </a:rPr>
                <a:t>MERRA</a:t>
              </a:r>
            </a:p>
            <a:p>
              <a:pPr algn="ctr"/>
              <a:r>
                <a:rPr lang="en-US" sz="2400" dirty="0" smtClean="0">
                  <a:latin typeface="Fjalla One"/>
                  <a:cs typeface="Fjalla One"/>
                </a:rPr>
                <a:t>Reanalysis</a:t>
              </a:r>
            </a:p>
            <a:p>
              <a:pPr algn="ctr"/>
              <a:r>
                <a:rPr lang="en-US" sz="2400" dirty="0" smtClean="0">
                  <a:latin typeface="Fjalla One"/>
                  <a:cs typeface="Fjalla One"/>
                </a:rPr>
                <a:t>Meteorology</a:t>
              </a:r>
              <a:endParaRPr lang="en-US" sz="2400" dirty="0">
                <a:latin typeface="Fjalla One"/>
                <a:cs typeface="Fjalla One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128238" y="1597727"/>
              <a:ext cx="2739338" cy="1213482"/>
            </a:xfrm>
            <a:prstGeom prst="roundRect">
              <a:avLst/>
            </a:prstGeom>
            <a:solidFill>
              <a:schemeClr val="accent2"/>
            </a:solidFill>
            <a:ln w="38100" cmpd="sng">
              <a:solidFill>
                <a:srgbClr val="C0504D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Fjalla One"/>
                <a:cs typeface="Fjalla One"/>
              </a:endParaRPr>
            </a:p>
          </p:txBody>
        </p:sp>
        <p:sp>
          <p:nvSpPr>
            <p:cNvPr id="55" name="Up Arrow 54"/>
            <p:cNvSpPr/>
            <p:nvPr/>
          </p:nvSpPr>
          <p:spPr>
            <a:xfrm>
              <a:off x="5650828" y="1489124"/>
              <a:ext cx="457200" cy="185548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002632" y="1595212"/>
              <a:ext cx="2902322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Maturation of Inversion</a:t>
              </a:r>
            </a:p>
            <a:p>
              <a:pPr algn="ctr"/>
              <a:r>
                <a:rPr lang="en-US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Fjalla One"/>
                  <a:cs typeface="Fjalla One"/>
                </a:rPr>
                <a:t>Techniques</a:t>
              </a:r>
              <a:endPara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Fjalla One"/>
                <a:cs typeface="Fjalla One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45555" y="0"/>
            <a:ext cx="4137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Fjalla One"/>
                <a:cs typeface="Fjalla One"/>
              </a:rPr>
              <a:t>GEOS-Carb Modeling System</a:t>
            </a:r>
            <a:endParaRPr lang="en-US" sz="2800" b="1" dirty="0">
              <a:latin typeface="Fjalla One"/>
              <a:cs typeface="Fjalla On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5409" y="523220"/>
            <a:ext cx="6006047" cy="6246249"/>
          </a:xfrm>
          <a:prstGeom prst="rect">
            <a:avLst/>
          </a:prstGeom>
          <a:noFill/>
          <a:ln w="63500" cap="rnd">
            <a:solidFill>
              <a:schemeClr val="tx1"/>
            </a:solidFill>
            <a:prstDash val="sysDot"/>
            <a:beve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0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Ocean carbon flux – assessing uncertainty due to meteorological forcing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674"/>
            <a:ext cx="8229600" cy="2605693"/>
          </a:xfrm>
        </p:spPr>
        <p:txBody>
          <a:bodyPr>
            <a:normAutofit fontScale="62500" lnSpcReduction="20000"/>
          </a:bodyPr>
          <a:lstStyle/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4 </a:t>
            </a:r>
            <a:r>
              <a:rPr lang="en-US" dirty="0" err="1" smtClean="0"/>
              <a:t>reanalyses</a:t>
            </a:r>
            <a:r>
              <a:rPr lang="en-US" dirty="0" smtClean="0"/>
              <a:t> datasets used to force the NOBM to estimate FCO</a:t>
            </a:r>
            <a:r>
              <a:rPr lang="en-US" baseline="-25000" dirty="0" smtClean="0"/>
              <a:t>2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Global FCO</a:t>
            </a:r>
            <a:r>
              <a:rPr lang="en-US" baseline="-25000" dirty="0" smtClean="0"/>
              <a:t>2</a:t>
            </a:r>
            <a:r>
              <a:rPr lang="en-US" dirty="0" smtClean="0"/>
              <a:t> were insensitive  to the choice of forcing reanalysis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All global FCO</a:t>
            </a:r>
            <a:r>
              <a:rPr lang="en-US" baseline="-25000" dirty="0" smtClean="0"/>
              <a:t>2</a:t>
            </a:r>
            <a:r>
              <a:rPr lang="en-US" dirty="0" smtClean="0"/>
              <a:t> estimates were within 20% of in situ estimates 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High latitudes and tropics had largest ranges in estimated FCO</a:t>
            </a:r>
            <a:r>
              <a:rPr lang="en-US" baseline="-25000" dirty="0" smtClean="0"/>
              <a:t>2</a:t>
            </a:r>
            <a:r>
              <a:rPr lang="en-US" dirty="0" smtClean="0"/>
              <a:t> among the </a:t>
            </a:r>
            <a:r>
              <a:rPr lang="en-US" dirty="0" err="1" smtClean="0"/>
              <a:t>reanalyses</a:t>
            </a:r>
            <a:r>
              <a:rPr lang="en-US" dirty="0" smtClean="0"/>
              <a:t>  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No individual reanalysis was uniformly better or worse in the major oceanographic basins.</a:t>
            </a:r>
          </a:p>
          <a:p>
            <a:endParaRPr lang="en-US" dirty="0"/>
          </a:p>
        </p:txBody>
      </p:sp>
      <p:pic>
        <p:nvPicPr>
          <p:cNvPr id="4" name="Picture 5" descr="bas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49618"/>
            <a:ext cx="3060779" cy="16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rra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3176" y="3081544"/>
            <a:ext cx="5526096" cy="3776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423586"/>
            <a:ext cx="41426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Gregg W.W., N.W. Casey and C.S. </a:t>
            </a:r>
            <a:r>
              <a:rPr lang="en-US" b="1" dirty="0" err="1" smtClean="0"/>
              <a:t>Rousseaux</a:t>
            </a:r>
            <a:r>
              <a:rPr lang="en-US" b="1" dirty="0" smtClean="0"/>
              <a:t>, 2014. Sensitivity of Simulated Global Ocean Carbon Flux Estimates to Forcing by Reanalysis Products. </a:t>
            </a:r>
            <a:r>
              <a:rPr lang="en-US" b="1" i="1" dirty="0" smtClean="0"/>
              <a:t>Ocean </a:t>
            </a:r>
            <a:r>
              <a:rPr lang="en-US" b="1" i="1" dirty="0" err="1" smtClean="0"/>
              <a:t>Modelling</a:t>
            </a:r>
            <a:r>
              <a:rPr lang="en-US" b="1" dirty="0" smtClean="0"/>
              <a:t>, 80, 24-35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8589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Ocean carbon flux – Effects of chlorophyll assimilation on CO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flux estimates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785"/>
            <a:ext cx="8229600" cy="3190857"/>
          </a:xfrm>
        </p:spPr>
        <p:txBody>
          <a:bodyPr>
            <a:norm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200" dirty="0" smtClean="0"/>
              <a:t>Assimilation of chlorophyll decreases the uncertainty in chlorophyll concentration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200" dirty="0" smtClean="0"/>
              <a:t>Global FCO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produced in the free-run and after assimilation were within -0.6 </a:t>
            </a:r>
            <a:r>
              <a:rPr lang="en-US" sz="2200" dirty="0" err="1" smtClean="0"/>
              <a:t>mol</a:t>
            </a:r>
            <a:r>
              <a:rPr lang="en-US" sz="2200" dirty="0" smtClean="0"/>
              <a:t> C m</a:t>
            </a:r>
            <a:r>
              <a:rPr lang="en-US" sz="2200" baseline="30000" dirty="0" smtClean="0"/>
              <a:t>-2</a:t>
            </a:r>
            <a:r>
              <a:rPr lang="en-US" sz="2200" dirty="0" smtClean="0"/>
              <a:t> y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 of the observations.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200" dirty="0" smtClean="0"/>
              <a:t>The FCO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values were not strongly impacted by the assimilation, and the uncertainty in FCO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was not decreased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FluxesChl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90" y="3324361"/>
            <a:ext cx="4914810" cy="2816352"/>
          </a:xfrm>
          <a:prstGeom prst="rect">
            <a:avLst/>
          </a:prstGeom>
          <a:noFill/>
        </p:spPr>
      </p:pic>
      <p:pic>
        <p:nvPicPr>
          <p:cNvPr id="5" name="Picture 1" descr="Fluxe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77"/>
          <a:stretch/>
        </p:blipFill>
        <p:spPr bwMode="auto">
          <a:xfrm>
            <a:off x="4223871" y="3470110"/>
            <a:ext cx="4920129" cy="267060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8395" y="3324361"/>
            <a:ext cx="1505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Chlorophyll </a:t>
            </a:r>
            <a:r>
              <a:rPr lang="en-US" b="1" i="1" dirty="0" smtClean="0"/>
              <a:t>a</a:t>
            </a:r>
            <a:endParaRPr lang="en-US" b="1" i="1" dirty="0"/>
          </a:p>
        </p:txBody>
      </p:sp>
      <p:sp>
        <p:nvSpPr>
          <p:cNvPr id="7" name="Rectangle 6"/>
          <p:cNvSpPr/>
          <p:nvPr/>
        </p:nvSpPr>
        <p:spPr>
          <a:xfrm>
            <a:off x="5684479" y="3324361"/>
            <a:ext cx="2062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Air-Sea Fluxes FCO</a:t>
            </a:r>
            <a:r>
              <a:rPr lang="en-US" b="1" baseline="-25000" dirty="0" smtClean="0"/>
              <a:t>2</a:t>
            </a:r>
            <a:endParaRPr lang="en-US" b="1" i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0" y="588985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/>
              <a:t>Rousseaux</a:t>
            </a:r>
            <a:r>
              <a:rPr lang="en-US" b="1" i="1" dirty="0" smtClean="0"/>
              <a:t> C.S. and W.W. Gregg, 2014. The Effects of Chlorophyll Assimilation on Carbon Fluxes in a Global Biogeochemical Model. NASA Technical Report Series on Global Modeling and Data Assimilation, NASA TM-2014-104606, Vol. 33, 22 pp.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7157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Land </a:t>
            </a:r>
            <a:r>
              <a:rPr lang="en-US" sz="3600" b="1" dirty="0"/>
              <a:t>carbon flux </a:t>
            </a:r>
            <a:r>
              <a:rPr lang="en-US" sz="3600" b="1" dirty="0" smtClean="0"/>
              <a:t>– Development and evaluation of CASA/GFED3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4148667" cy="56642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Satellite data constraints:</a:t>
            </a:r>
          </a:p>
          <a:p>
            <a:r>
              <a:rPr lang="en-US" dirty="0"/>
              <a:t>-Seasonal/</a:t>
            </a:r>
            <a:r>
              <a:rPr lang="en-US" dirty="0" err="1"/>
              <a:t>interannual</a:t>
            </a:r>
            <a:r>
              <a:rPr lang="en-US" dirty="0"/>
              <a:t> phenology: monthly</a:t>
            </a:r>
          </a:p>
          <a:p>
            <a:r>
              <a:rPr lang="en-US" dirty="0"/>
              <a:t>	GIMMS AVHRR NDVI</a:t>
            </a:r>
          </a:p>
          <a:p>
            <a:r>
              <a:rPr lang="en-US" dirty="0"/>
              <a:t>-Woody allocation: MODIS Vegetation Continuous </a:t>
            </a:r>
          </a:p>
          <a:p>
            <a:r>
              <a:rPr lang="en-US" dirty="0"/>
              <a:t>Fields</a:t>
            </a:r>
          </a:p>
          <a:p>
            <a:r>
              <a:rPr lang="en-US" dirty="0"/>
              <a:t>-Vegetation class: MODIS Land Cover Type</a:t>
            </a:r>
          </a:p>
          <a:p>
            <a:r>
              <a:rPr lang="en-US" dirty="0"/>
              <a:t>-Seasonal/</a:t>
            </a:r>
            <a:r>
              <a:rPr lang="en-US" dirty="0" err="1"/>
              <a:t>interannual</a:t>
            </a:r>
            <a:r>
              <a:rPr lang="en-US" dirty="0"/>
              <a:t> burned area (daily): MODIS </a:t>
            </a:r>
          </a:p>
          <a:p>
            <a:r>
              <a:rPr lang="en-US" dirty="0"/>
              <a:t>Surface Reflectance &amp; Fire </a:t>
            </a:r>
            <a:r>
              <a:rPr lang="en-US" dirty="0" smtClean="0"/>
              <a:t>detections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b="1" dirty="0"/>
              <a:t>Inputs: </a:t>
            </a:r>
            <a:r>
              <a:rPr lang="en-US" dirty="0"/>
              <a:t>Meteorology (MERRA), Satellite derived vegetation states, </a:t>
            </a:r>
          </a:p>
          <a:p>
            <a:pPr marL="0" indent="0">
              <a:buNone/>
            </a:pPr>
            <a:r>
              <a:rPr lang="en-US" dirty="0"/>
              <a:t>Satellite derived fires/burned area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/>
              <a:t>Outputs: </a:t>
            </a:r>
            <a:r>
              <a:rPr lang="en-US" sz="3600" dirty="0"/>
              <a:t>1/2</a:t>
            </a:r>
            <a:r>
              <a:rPr lang="en-US" sz="3600" b="1" baseline="30000" dirty="0"/>
              <a:t>o </a:t>
            </a:r>
            <a:r>
              <a:rPr lang="en-US" sz="3600" dirty="0"/>
              <a:t>monthly </a:t>
            </a:r>
            <a:r>
              <a:rPr lang="en-US" dirty="0"/>
              <a:t>NPP, Rh, Fire emissions (daily)</a:t>
            </a:r>
          </a:p>
          <a:p>
            <a:pPr marL="0" indent="0">
              <a:buNone/>
            </a:pPr>
            <a:r>
              <a:rPr lang="en-US" dirty="0"/>
              <a:t>Outputs scaled to 3 hourly 1x1.25</a:t>
            </a:r>
            <a:r>
              <a:rPr lang="en-US" baseline="30000" dirty="0"/>
              <a:t>o</a:t>
            </a:r>
            <a:r>
              <a:rPr lang="en-US" dirty="0"/>
              <a:t> GPP, RE, and fire for transport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500" b="1" dirty="0" smtClean="0"/>
              <a:t>Data available for 2003-2013 from link on CMS website. More details in J. </a:t>
            </a:r>
            <a:r>
              <a:rPr lang="en-US" sz="4500" b="1" dirty="0" err="1" smtClean="0"/>
              <a:t>Collatz’s</a:t>
            </a:r>
            <a:r>
              <a:rPr lang="en-US" sz="4500" b="1" dirty="0" smtClean="0"/>
              <a:t> talk and poster.</a:t>
            </a:r>
            <a:endParaRPr lang="en-US" sz="4500" b="1" dirty="0"/>
          </a:p>
          <a:p>
            <a:pPr marL="0" indent="0">
              <a:buNone/>
            </a:pPr>
            <a:endParaRPr lang="en-US" sz="45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8362" y="2018268"/>
            <a:ext cx="63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NPP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38362" y="3188732"/>
            <a:ext cx="114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Mortality</a:t>
            </a:r>
            <a:endParaRPr lang="en-US" b="1" i="1" dirty="0"/>
          </a:p>
        </p:txBody>
      </p: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>
          <a:xfrm>
            <a:off x="6951133" y="1972733"/>
            <a:ext cx="0" cy="41486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953695" y="3610001"/>
            <a:ext cx="0" cy="41486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274733" y="1168400"/>
            <a:ext cx="3352800" cy="3175000"/>
            <a:chOff x="5274733" y="1600200"/>
            <a:chExt cx="3352800" cy="3175000"/>
          </a:xfrm>
        </p:grpSpPr>
        <p:sp>
          <p:nvSpPr>
            <p:cNvPr id="7" name="Rounded Rectangle 6"/>
            <p:cNvSpPr/>
            <p:nvPr/>
          </p:nvSpPr>
          <p:spPr>
            <a:xfrm>
              <a:off x="5274733" y="1600200"/>
              <a:ext cx="3352800" cy="80433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Atmospheric Carbon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943599" y="3970867"/>
              <a:ext cx="2015067" cy="80433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Dead Carbon Pools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Elbow Connector 16"/>
            <p:cNvCxnSpPr>
              <a:stCxn id="9" idx="3"/>
            </p:cNvCxnSpPr>
            <p:nvPr/>
          </p:nvCxnSpPr>
          <p:spPr>
            <a:xfrm flipV="1">
              <a:off x="7958666" y="2404533"/>
              <a:ext cx="491067" cy="1968501"/>
            </a:xfrm>
            <a:prstGeom prst="bentConnector2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flipH="1" flipV="1">
              <a:off x="5486401" y="2387599"/>
              <a:ext cx="491067" cy="1968501"/>
            </a:xfrm>
            <a:prstGeom prst="bentConnector2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8" idx="1"/>
            </p:cNvCxnSpPr>
            <p:nvPr/>
          </p:nvCxnSpPr>
          <p:spPr>
            <a:xfrm rot="10800000">
              <a:off x="5723467" y="2404533"/>
              <a:ext cx="220132" cy="817034"/>
            </a:xfrm>
            <a:prstGeom prst="bentConnector2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5943599" y="2819400"/>
              <a:ext cx="2015067" cy="80433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Live Carbon Pools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908673" y="3933799"/>
            <a:ext cx="133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Respiration</a:t>
            </a:r>
            <a:endParaRPr lang="en-US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379027" y="3924300"/>
            <a:ext cx="598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Fire</a:t>
            </a:r>
            <a:endParaRPr lang="en-US" b="1" i="1" dirty="0"/>
          </a:p>
        </p:txBody>
      </p:sp>
      <p:sp>
        <p:nvSpPr>
          <p:cNvPr id="37" name="Rectangle 36"/>
          <p:cNvSpPr/>
          <p:nvPr/>
        </p:nvSpPr>
        <p:spPr>
          <a:xfrm>
            <a:off x="5486401" y="2773865"/>
            <a:ext cx="59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Fire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951133" y="3143197"/>
            <a:ext cx="0" cy="41486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7724" t="26343" r="7385" b="19181"/>
          <a:stretch/>
        </p:blipFill>
        <p:spPr>
          <a:xfrm>
            <a:off x="5037556" y="4487795"/>
            <a:ext cx="4106444" cy="23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6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Evaluation of carbon fluxes using atmospheric CO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observations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26516"/>
            <a:ext cx="2314221" cy="508512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Completed manuscript assessing the ability of different CO</a:t>
            </a:r>
            <a:r>
              <a:rPr lang="en-US" baseline="-25000" dirty="0" smtClean="0"/>
              <a:t>2</a:t>
            </a:r>
            <a:r>
              <a:rPr lang="en-US" dirty="0" smtClean="0"/>
              <a:t> measurements to detect differences between flux estimates (Ott et al., in revision for JGR, 2014)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Longer simulations facilitate evaluation of </a:t>
            </a:r>
            <a:r>
              <a:rPr lang="en-US" dirty="0" err="1" smtClean="0"/>
              <a:t>interannual</a:t>
            </a:r>
            <a:r>
              <a:rPr lang="en-US" dirty="0" smtClean="0"/>
              <a:t> variability represented in fluxes. Example shows simulated and observed column CO</a:t>
            </a:r>
            <a:r>
              <a:rPr lang="en-US" baseline="-25000" dirty="0" smtClean="0"/>
              <a:t>2</a:t>
            </a:r>
            <a:r>
              <a:rPr lang="en-US" dirty="0" smtClean="0"/>
              <a:t> at the Park Falls, WI TCCON site</a:t>
            </a:r>
            <a:endParaRPr lang="en-US" dirty="0"/>
          </a:p>
        </p:txBody>
      </p:sp>
      <p:pic>
        <p:nvPicPr>
          <p:cNvPr id="4" name="Picture 3" descr="fig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" b="50648"/>
          <a:stretch/>
        </p:blipFill>
        <p:spPr>
          <a:xfrm>
            <a:off x="2195690" y="1726516"/>
            <a:ext cx="5486400" cy="1825013"/>
          </a:xfrm>
          <a:prstGeom prst="rect">
            <a:avLst/>
          </a:prstGeom>
        </p:spPr>
      </p:pic>
      <p:pic>
        <p:nvPicPr>
          <p:cNvPr id="6" name="Picture 5" descr="lef0513_mondetr_e614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6379" r="17959" b="51851"/>
          <a:stretch/>
        </p:blipFill>
        <p:spPr>
          <a:xfrm>
            <a:off x="2475653" y="3983777"/>
            <a:ext cx="3383280" cy="2747223"/>
          </a:xfrm>
          <a:prstGeom prst="rect">
            <a:avLst/>
          </a:prstGeom>
        </p:spPr>
      </p:pic>
      <p:pic>
        <p:nvPicPr>
          <p:cNvPr id="7" name="Picture 6" descr="lef0513_mondetr_e614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50000" r="17640"/>
          <a:stretch/>
        </p:blipFill>
        <p:spPr>
          <a:xfrm>
            <a:off x="5815471" y="4095445"/>
            <a:ext cx="3383280" cy="32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0556" y="1178963"/>
            <a:ext cx="1413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GOSAT zonal</a:t>
            </a:r>
          </a:p>
          <a:p>
            <a:pPr algn="ctr"/>
            <a:r>
              <a:rPr lang="en-US" b="1" dirty="0"/>
              <a:t>m</a:t>
            </a:r>
            <a:r>
              <a:rPr lang="en-US" b="1" dirty="0" smtClean="0"/>
              <a:t>ean XCO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205111" y="1178963"/>
            <a:ext cx="1552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GEOS-5 </a:t>
            </a:r>
            <a:r>
              <a:rPr lang="en-US" b="1" dirty="0"/>
              <a:t>zonal</a:t>
            </a:r>
          </a:p>
          <a:p>
            <a:pPr algn="ctr"/>
            <a:r>
              <a:rPr lang="en-US" b="1" dirty="0"/>
              <a:t>mean XCO</a:t>
            </a:r>
            <a:r>
              <a:rPr lang="en-US" b="1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4467" y="1403351"/>
            <a:ext cx="108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Sim</a:t>
            </a:r>
            <a:r>
              <a:rPr lang="en-US" b="1" dirty="0" smtClean="0"/>
              <a:t> - </a:t>
            </a:r>
            <a:r>
              <a:rPr lang="en-US" b="1" dirty="0" err="1" smtClean="0"/>
              <a:t>Obs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67973" y="1180260"/>
            <a:ext cx="190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Difference due to </a:t>
            </a:r>
          </a:p>
          <a:p>
            <a:pPr algn="ctr"/>
            <a:r>
              <a:rPr lang="en-US" b="1" dirty="0" smtClean="0"/>
              <a:t>land flux estimate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21031" y="3726113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Assessment of </a:t>
            </a:r>
            <a:r>
              <a:rPr lang="en-US" b="1" dirty="0" err="1" smtClean="0"/>
              <a:t>Interannual</a:t>
            </a:r>
            <a:r>
              <a:rPr lang="en-US" b="1" dirty="0" smtClean="0"/>
              <a:t> Variability in CASA-GFED3</a:t>
            </a:r>
            <a:endParaRPr lang="en-US" b="1" dirty="0"/>
          </a:p>
        </p:txBody>
      </p:sp>
      <p:pic>
        <p:nvPicPr>
          <p:cNvPr id="15" name="Picture 14" descr="fig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t="51096" r="50977" b="383"/>
          <a:stretch/>
        </p:blipFill>
        <p:spPr>
          <a:xfrm>
            <a:off x="7492999" y="1726516"/>
            <a:ext cx="1651001" cy="19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3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Refining tools that inform flux estimates – carbon data assimilation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4" y="1388534"/>
            <a:ext cx="4673218" cy="2692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GEOS-Carb sought to integrate higher resolution fossil fuel emissions datasets into the GEOS- modeling system </a:t>
            </a:r>
          </a:p>
          <a:p>
            <a:r>
              <a:rPr lang="en-US" dirty="0" smtClean="0"/>
              <a:t>CO and CO</a:t>
            </a:r>
            <a:r>
              <a:rPr lang="en-US" baseline="-25000" dirty="0" smtClean="0"/>
              <a:t>2</a:t>
            </a:r>
            <a:r>
              <a:rPr lang="en-US" dirty="0" smtClean="0"/>
              <a:t> assimilation experiments using different combinations of fluxes help to identify causes of disagreement between models and observations</a:t>
            </a:r>
            <a:endParaRPr lang="en-US" dirty="0"/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1751" y="1388534"/>
            <a:ext cx="4216519" cy="26924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6120990" y="1143000"/>
            <a:ext cx="232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2013 ODIAC Emissions</a:t>
            </a:r>
            <a:endParaRPr lang="en-US" b="1" dirty="0"/>
          </a:p>
        </p:txBody>
      </p:sp>
      <p:pic>
        <p:nvPicPr>
          <p:cNvPr id="8" name="Picture 7" descr="Slide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1"/>
          <a:stretch/>
        </p:blipFill>
        <p:spPr>
          <a:xfrm>
            <a:off x="0" y="4504266"/>
            <a:ext cx="9144000" cy="2472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0099" y="4104156"/>
            <a:ext cx="550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Assessment of Flux Errors Using Data Assimilation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7873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5"/>
            <a:ext cx="8433722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Refining tools that inform flux estimates – </a:t>
            </a:r>
            <a:r>
              <a:rPr lang="en-US" sz="3600" b="1" dirty="0" smtClean="0"/>
              <a:t>inversion methodology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6133"/>
            <a:ext cx="4013199" cy="38777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Ported and tested 4DVar inversion code developed at CSU to NASA high-end computing systems – development will support higher resolution inverse methods (</a:t>
            </a:r>
            <a:r>
              <a:rPr lang="en-US" b="1" dirty="0" smtClean="0"/>
              <a:t>more details in D. Baker talk tomorrow</a:t>
            </a:r>
            <a:r>
              <a:rPr lang="en-US" dirty="0" smtClean="0"/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013199" y="-64391"/>
            <a:ext cx="5495355" cy="8756393"/>
            <a:chOff x="3363207" y="-1019409"/>
            <a:chExt cx="6145348" cy="9966418"/>
          </a:xfrm>
        </p:grpSpPr>
        <p:pic>
          <p:nvPicPr>
            <p:cNvPr id="14" name="Picture 13" descr="Summary4NASA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207" y="-1019409"/>
              <a:ext cx="6145348" cy="996641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50919" y="2609545"/>
              <a:ext cx="2672088" cy="364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NOAA </a:t>
              </a:r>
              <a:r>
                <a:rPr lang="en-US" i="1" dirty="0" smtClean="0">
                  <a:latin typeface="Comic Sans MS"/>
                  <a:cs typeface="Comic Sans MS"/>
                </a:rPr>
                <a:t>in situ</a:t>
              </a:r>
              <a:r>
                <a:rPr lang="en-US" dirty="0" smtClean="0">
                  <a:latin typeface="Comic Sans MS"/>
                  <a:cs typeface="Comic Sans MS"/>
                </a:rPr>
                <a:t> + TCCON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7755" y="2609545"/>
              <a:ext cx="2582663" cy="364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   GOSAT 3-point scan         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16341" y="4324248"/>
              <a:ext cx="2601586" cy="364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   OCO-2 best guess    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29411" y="4360687"/>
              <a:ext cx="2910147" cy="3036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ASCENDS 1.57 </a:t>
              </a:r>
              <a:r>
                <a:rPr lang="en-US" sz="1400" dirty="0" err="1" smtClean="0">
                  <a:latin typeface="Lucida Grande"/>
                  <a:ea typeface="Lucida Grande"/>
                  <a:cs typeface="Lucida Grande"/>
                </a:rPr>
                <a:t>μ</a:t>
              </a:r>
              <a:r>
                <a:rPr lang="en-US" sz="1400" dirty="0" err="1" smtClean="0">
                  <a:latin typeface="Comic Sans MS"/>
                  <a:cs typeface="Comic Sans MS"/>
                </a:rPr>
                <a:t>m</a:t>
              </a:r>
              <a:r>
                <a:rPr lang="en-US" sz="1400" dirty="0" smtClean="0">
                  <a:latin typeface="Comic Sans MS"/>
                  <a:cs typeface="Comic Sans MS"/>
                </a:rPr>
                <a:t>, 0.5 ppm RRV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57489" y="6058700"/>
              <a:ext cx="2675031" cy="30361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ASCENDS 2 </a:t>
              </a:r>
              <a:r>
                <a:rPr lang="en-US" sz="1400" dirty="0" err="1" smtClean="0">
                  <a:latin typeface="Lucida Grande"/>
                  <a:ea typeface="Lucida Grande"/>
                  <a:cs typeface="Lucida Grande"/>
                </a:rPr>
                <a:t>μ</a:t>
              </a:r>
              <a:r>
                <a:rPr lang="en-US" sz="1400" dirty="0" err="1" smtClean="0">
                  <a:latin typeface="Comic Sans MS"/>
                  <a:cs typeface="Comic Sans MS"/>
                </a:rPr>
                <a:t>m</a:t>
              </a:r>
              <a:r>
                <a:rPr lang="en-US" sz="1400" dirty="0" smtClean="0">
                  <a:latin typeface="Comic Sans MS"/>
                  <a:cs typeface="Comic Sans MS"/>
                </a:rPr>
                <a:t>, 0.5 ppm RRV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99185" y="6075412"/>
              <a:ext cx="2756841" cy="303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ASCENDS 2 </a:t>
              </a:r>
              <a:r>
                <a:rPr lang="en-US" sz="1400" dirty="0" err="1" smtClean="0">
                  <a:latin typeface="Lucida Grande"/>
                  <a:ea typeface="Lucida Grande"/>
                  <a:cs typeface="Lucida Grande"/>
                </a:rPr>
                <a:t>μ</a:t>
              </a:r>
              <a:r>
                <a:rPr lang="en-US" sz="1400" dirty="0" err="1" smtClean="0">
                  <a:latin typeface="Comic Sans MS"/>
                  <a:cs typeface="Comic Sans MS"/>
                </a:rPr>
                <a:t>m</a:t>
              </a:r>
              <a:r>
                <a:rPr lang="en-US" sz="1400" dirty="0" smtClean="0">
                  <a:latin typeface="Comic Sans MS"/>
                  <a:cs typeface="Comic Sans MS"/>
                </a:rPr>
                <a:t>, 0.25 ppm RRV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57141" y="915196"/>
              <a:ext cx="503378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 smtClean="0">
                  <a:latin typeface="Comic Sans MS"/>
                </a:rPr>
                <a:t>UNCERTAINTY REDUCTION, monthly flux estimates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868</Words>
  <Application>Microsoft Macintosh PowerPoint</Application>
  <PresentationFormat>On-screen Show (4:3)</PresentationFormat>
  <Paragraphs>135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GEOS-CARB: A Framework for Monitoring Carbon Concentrations and Fluxes </vt:lpstr>
      <vt:lpstr>GEOS-Carb Phase 2a Goals</vt:lpstr>
      <vt:lpstr>PowerPoint Presentation</vt:lpstr>
      <vt:lpstr>Ocean carbon flux – assessing uncertainty due to meteorological forcing</vt:lpstr>
      <vt:lpstr>Ocean carbon flux – Effects of chlorophyll assimilation on CO2 flux estimates</vt:lpstr>
      <vt:lpstr>Land carbon flux – Development and evaluation of CASA/GFED3</vt:lpstr>
      <vt:lpstr>Evaluation of carbon fluxes using atmospheric CO2 observations</vt:lpstr>
      <vt:lpstr>Refining tools that inform flux estimates – carbon data assimilation</vt:lpstr>
      <vt:lpstr>Refining tools that inform flux estimates – inversion methodology</vt:lpstr>
      <vt:lpstr>Refining tools that inform flux estimates – inversion methodology</vt:lpstr>
      <vt:lpstr>Conclusions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GEOS-CARB: A Framework for Monitoring Carbon Concentrations and Fluxes </dc:title>
  <dc:creator>Lesley Ott</dc:creator>
  <cp:lastModifiedBy>Lesley Ott</cp:lastModifiedBy>
  <cp:revision>25</cp:revision>
  <dcterms:created xsi:type="dcterms:W3CDTF">2014-11-12T15:50:14Z</dcterms:created>
  <dcterms:modified xsi:type="dcterms:W3CDTF">2014-11-13T01:44:48Z</dcterms:modified>
</cp:coreProperties>
</file>